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00B0F0"/>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44812"/>
            <a:ext cx="11485848" cy="2792239"/>
          </a:xfrm>
          <a:ln w="19050">
            <a:solidFill>
              <a:srgbClr val="00B0F0"/>
            </a:solidFill>
          </a:ln>
        </p:spPr>
        <p:txBody>
          <a:bodyPr/>
          <a:lstStyle/>
          <a:p>
            <a:pPr hangingPunct="0"/>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标题</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归纳题是中考考查的阅读题型之一</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主要考查同学们语篇分析、逻辑推理和总结归纳等综合能力。解题时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同学们要注意通读整篇文章</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通过核心词、高频词或主题句总结文章大意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再将其凝练成标题。首先是审题干</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抓住关键信息</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然后浏览文章</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寻找核心词、高频词或主题句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最后是浏览选项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得出正确答案。</a:t>
            </a:r>
            <a:endParaRPr lang="zh-CN" altLang="en-US" dirty="0"/>
          </a:p>
        </p:txBody>
      </p:sp>
      <p:pic>
        <p:nvPicPr>
          <p:cNvPr id="4" name="图片 3"/>
          <p:cNvPicPr>
            <a:picLocks noChangeAspect="1"/>
          </p:cNvPicPr>
          <p:nvPr/>
        </p:nvPicPr>
        <p:blipFill>
          <a:blip r:embed="rId1"/>
          <a:stretch>
            <a:fillRect/>
          </a:stretch>
        </p:blipFill>
        <p:spPr>
          <a:xfrm>
            <a:off x="478582" y="2083843"/>
            <a:ext cx="1672365" cy="50494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40099" y="1196384"/>
            <a:ext cx="10710215" cy="1440932"/>
          </a:xfrm>
          <a:prstGeom prst="rect">
            <a:avLst/>
          </a:prstGeom>
        </p:spPr>
      </p:pic>
      <p:sp>
        <p:nvSpPr>
          <p:cNvPr id="4" name="内容占位符 1"/>
          <p:cNvSpPr>
            <a:spLocks noGrp="1"/>
          </p:cNvSpPr>
          <p:nvPr>
            <p:ph idx="1"/>
          </p:nvPr>
        </p:nvSpPr>
        <p:spPr>
          <a:xfrm>
            <a:off x="360854" y="2804808"/>
            <a:ext cx="11485848" cy="1684244"/>
          </a:xfrm>
        </p:spPr>
        <p:txBody>
          <a:bodyPr/>
          <a:lstStyle/>
          <a:p>
            <a:r>
              <a:rPr lang="zh-CN" altLang="en-US" b="1" dirty="0" smtClean="0">
                <a:latin typeface="Times New Roman" panose="02020603050405020304" pitchFamily="18" charset="0"/>
                <a:ea typeface="楷体" panose="02010609060101010101" pitchFamily="49" charset="-122"/>
                <a:cs typeface="Times New Roman" panose="02020603050405020304" pitchFamily="18" charset="0"/>
              </a:rPr>
              <a:t>                             本文</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讲述了</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15</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岁的男孩康纳</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哈尔萨在和家人钓鱼时捡到了一个钱包，他们打开钱包后发现里面有</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2000</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美元，后来他们找到了钱包的主人，一个名叫吉姆</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丹尼的农民，并归还了钱包。</a:t>
            </a:r>
            <a:endParaRPr lang="zh-CN" altLang="en-US" dirty="0"/>
          </a:p>
        </p:txBody>
      </p:sp>
      <p:pic>
        <p:nvPicPr>
          <p:cNvPr id="5" name="语篇导航-DA.eps" descr="id:2147486385;FounderCES"/>
          <p:cNvPicPr/>
          <p:nvPr/>
        </p:nvPicPr>
        <p:blipFill>
          <a:blip r:embed="rId2"/>
          <a:stretch>
            <a:fillRect/>
          </a:stretch>
        </p:blipFill>
        <p:spPr>
          <a:xfrm>
            <a:off x="577736" y="2888877"/>
            <a:ext cx="1917070" cy="468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7254"/>
            <a:ext cx="11485848" cy="3969385"/>
          </a:xfrm>
        </p:spPr>
        <p:txBody>
          <a:bodyPr/>
          <a:lstStyle/>
          <a:p>
            <a:pPr hangingPunct="0">
              <a:spcAft>
                <a:spcPts val="0"/>
              </a:spcAft>
              <a:tabLst>
                <a:tab pos="4591050" algn="l"/>
                <a:tab pos="89115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Connor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Halsa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15-year-old boy. 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caught a wallet while fishing with his family on Lake of the Woods. Connor opened the wallet and found there was some money in it. He showed everyone the wallet. Then they took out the money and put it all on the ground to make it dry.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was a total of $2,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inside the wallet. “My dad said we should give the wallet back to the owner. We did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found a business card in the wallet and called the number.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got in touch with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owner,who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 farmer named Jim Denney,” Connor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5030"/>
          </a:xfrm>
        </p:spPr>
        <p:txBody>
          <a:bodyPr/>
          <a:lstStyle/>
          <a:p>
            <a:pPr indent="609600"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month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 Jim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Denney was fishing in the same lake. His wallet slipped out of his pocket and fell into the water. He didn’t even realize it was missing until he had to pay for the boat trip. But he gave up looking for the wallet because the lake was so huge that it was nearly impossible to find the wallet.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91050" algn="l"/>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Denney made the trip to meet Connor and his family. “To thank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tried to give them some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refused,” 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02176"/>
            <a:ext cx="11485848" cy="1754326"/>
          </a:xfrm>
        </p:spPr>
        <p:txBody>
          <a:bodyPr/>
          <a:lstStyle/>
          <a:p>
            <a:pPr hangingPunct="0">
              <a:spcAft>
                <a:spcPts val="0"/>
              </a:spcAft>
              <a:tabLst>
                <a:tab pos="5654675" algn="l"/>
                <a:tab pos="891032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Connor doing when he found the wallet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Enjoying the boat trip.	B. Fishing with his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Playing on the ground.	D. Camping by the huge lake.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4718" y="1916648"/>
            <a:ext cx="389851" cy="461665"/>
          </a:xfrm>
          <a:prstGeom prst="rect">
            <a:avLst/>
          </a:prstGeom>
          <a:noFill/>
        </p:spPr>
        <p:txBody>
          <a:bodyPr wrap="none" rtlCol="0">
            <a:spAutoFit/>
          </a:bodyPr>
          <a:lstStyle/>
          <a:p>
            <a:pPr algn="ctr"/>
            <a:r>
              <a:rPr lang="en-US" altLang="zh-CN" sz="2400" dirty="0"/>
              <a:t>B</a:t>
            </a:r>
            <a:endParaRPr lang="zh-CN" altLang="en-US" sz="2400" dirty="0"/>
          </a:p>
        </p:txBody>
      </p:sp>
      <p:sp>
        <p:nvSpPr>
          <p:cNvPr id="4" name="内容占位符 1"/>
          <p:cNvSpPr txBox="1"/>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“One day,he caught a wallet while fishing with his family on Lake of the Woods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可知，康纳是在和家人钓鱼时发现的钱包。故选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308324"/>
          </a:xfrm>
        </p:spPr>
        <p:txBody>
          <a:bodyPr/>
          <a:lstStyle/>
          <a:p>
            <a:pPr hangingPunct="0">
              <a:spcAft>
                <a:spcPts val="0"/>
              </a:spcAft>
              <a:tabLst>
                <a:tab pos="5473700" algn="l"/>
                <a:tab pos="891032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Calling the owner.	B. Showing the wallet to everyone.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Returning the wallet to the owner.	D. Counting all the money in the wallet.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414891"/>
            <a:ext cx="3920041" cy="469232"/>
          </a:xfrm>
          <a:prstGeom prst="rect">
            <a:avLst/>
          </a:prstGeom>
        </p:spPr>
      </p:pic>
      <p:sp>
        <p:nvSpPr>
          <p:cNvPr id="4" name="文本框 3"/>
          <p:cNvSpPr txBox="1"/>
          <p:nvPr/>
        </p:nvSpPr>
        <p:spPr>
          <a:xfrm>
            <a:off x="865902" y="1455240"/>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
        <p:nvSpPr>
          <p:cNvPr id="5" name="内容占位符 1"/>
          <p:cNvSpPr txBox="1"/>
          <p:nvPr/>
        </p:nvSpPr>
        <p:spPr bwMode="auto">
          <a:xfrm>
            <a:off x="360854" y="35396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a:t>
            </a:r>
            <a:r>
              <a:rPr lang="en-US" altLang="zh-CN" b="1" dirty="0" smtClean="0">
                <a:solidFill>
                  <a:srgbClr val="FF0000"/>
                </a:solidFill>
                <a:latin typeface="Times New Roman" panose="02020603050405020304" pitchFamily="18" charset="0"/>
                <a:ea typeface="宋体" panose="02010600030101010101" pitchFamily="2" charset="-122"/>
              </a:rPr>
              <a:t>“My dad said we should give the wallet back to the owner</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We did it</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可知，康纳的爸爸说应该把钱包还给失主，故画线词</a:t>
            </a:r>
            <a:r>
              <a:rPr lang="en-US" altLang="zh-CN" b="1" dirty="0" smtClean="0">
                <a:solidFill>
                  <a:srgbClr val="FF0000"/>
                </a:solidFill>
                <a:latin typeface="Times New Roman" panose="02020603050405020304" pitchFamily="18" charset="0"/>
                <a:ea typeface="宋体" panose="02010600030101010101" pitchFamily="2" charset="-122"/>
              </a:rPr>
              <a:t>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归还钱包给其主人</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70192"/>
            <a:ext cx="11485848" cy="1754326"/>
          </a:xfrm>
        </p:spPr>
        <p:txBody>
          <a:bodyPr/>
          <a:lstStyle/>
          <a:p>
            <a:pPr hangingPunct="0">
              <a:spcAft>
                <a:spcPts val="0"/>
              </a:spcAft>
              <a:tabLst>
                <a:tab pos="89115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Connor and his family find the owner of the wallet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With the help of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farmer.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help of the police.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With the help of the internet.	D. With the help of a business card.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5902" y="1784664"/>
            <a:ext cx="407484" cy="461665"/>
          </a:xfrm>
          <a:prstGeom prst="rect">
            <a:avLst/>
          </a:prstGeom>
          <a:noFill/>
        </p:spPr>
        <p:txBody>
          <a:bodyPr wrap="none" rtlCol="0">
            <a:spAutoFit/>
          </a:bodyPr>
          <a:lstStyle/>
          <a:p>
            <a:pPr algn="ctr"/>
            <a:r>
              <a:rPr lang="en-US" altLang="zh-CN" sz="2400" dirty="0" smtClean="0"/>
              <a:t>D</a:t>
            </a:r>
            <a:endParaRPr lang="zh-CN" altLang="en-US" sz="2400" dirty="0"/>
          </a:p>
        </p:txBody>
      </p:sp>
      <p:sp>
        <p:nvSpPr>
          <p:cNvPr id="4" name="内容占位符 1"/>
          <p:cNvSpPr txBox="1"/>
          <p:nvPr/>
        </p:nvSpPr>
        <p:spPr bwMode="auto">
          <a:xfrm>
            <a:off x="360854" y="33289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found a business card in the wallet and called the number</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last,we got in touch with the owner”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可知，他们是通过钱包里的名片找到钱包主人的。故选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4168"/>
            <a:ext cx="11485848" cy="2862322"/>
          </a:xfrm>
        </p:spPr>
        <p:txBody>
          <a:bodyPr/>
          <a:lstStyle/>
          <a:p>
            <a:pPr hangingPunct="0">
              <a:spcAft>
                <a:spcPts val="0"/>
              </a:spcAft>
              <a:tabLst>
                <a:tab pos="89115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about Jim Denney in Paragraph 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slipped and fell into the lake.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went to the lake two months ago.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didn’t know when his wallet was missing.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9115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tried his best to look for the wallet in the lake.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5902" y="1568640"/>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
        <p:nvSpPr>
          <p:cNvPr id="4" name="内容占位符 1"/>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“He didn’t even realize it was missing until he had to pay for the boat trip</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可知，吉姆</a:t>
            </a:r>
            <a:r>
              <a:rPr lang="en-US" altLang="zh-CN" b="1" smtClean="0">
                <a:solidFill>
                  <a:srgbClr val="FF0000"/>
                </a:solidFill>
                <a:latin typeface="Times New Roman" panose="02020603050405020304" pitchFamily="18" charset="0"/>
                <a:ea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丹尼并不知道他的钱包是什么时候丢的。故选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1754326"/>
          </a:xfrm>
        </p:spPr>
        <p:txBody>
          <a:bodyPr/>
          <a:lstStyle/>
          <a:p>
            <a:pPr hangingPunct="0">
              <a:spcAft>
                <a:spcPts val="0"/>
              </a:spcAft>
              <a:tabLst>
                <a:tab pos="4932045" algn="l"/>
                <a:tab pos="891032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57520"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Story of a Wallet	B. The Story of a Boat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57520" algn="l"/>
                <a:tab pos="891032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Story of a Fisherman	D. The Story of a Farmer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556792"/>
            <a:ext cx="3313950" cy="469232"/>
          </a:xfrm>
          <a:prstGeom prst="rect">
            <a:avLst/>
          </a:prstGeom>
        </p:spPr>
      </p:pic>
      <p:sp>
        <p:nvSpPr>
          <p:cNvPr id="4" name="文本框 3"/>
          <p:cNvSpPr txBox="1"/>
          <p:nvPr/>
        </p:nvSpPr>
        <p:spPr>
          <a:xfrm>
            <a:off x="865902" y="1580672"/>
            <a:ext cx="407484" cy="461665"/>
          </a:xfrm>
          <a:prstGeom prst="rect">
            <a:avLst/>
          </a:prstGeom>
          <a:noFill/>
        </p:spPr>
        <p:txBody>
          <a:bodyPr wrap="none" rtlCol="0">
            <a:spAutoFit/>
          </a:bodyPr>
          <a:lstStyle/>
          <a:p>
            <a:pPr algn="ctr"/>
            <a:r>
              <a:rPr lang="en-US" altLang="zh-CN" sz="2400" dirty="0" smtClean="0"/>
              <a:t>A</a:t>
            </a:r>
            <a:endParaRPr lang="zh-CN" altLang="en-US" sz="2400" dirty="0"/>
          </a:p>
        </p:txBody>
      </p:sp>
      <p:sp>
        <p:nvSpPr>
          <p:cNvPr id="5" name="内容占位符 1"/>
          <p:cNvSpPr txBox="1"/>
          <p:nvPr/>
        </p:nvSpPr>
        <p:spPr bwMode="auto">
          <a:xfrm>
            <a:off x="360854" y="311290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标题归纳题。文章主要讲述了一个男孩在钓鱼时捡到一个钱包，并将其归还给失主的故事。文章围绕</a:t>
            </a:r>
            <a:r>
              <a:rPr lang="en-US" altLang="zh-CN" b="1" dirty="0" smtClean="0">
                <a:solidFill>
                  <a:srgbClr val="FF0000"/>
                </a:solid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钱包</a:t>
            </a:r>
            <a:r>
              <a:rPr lang="en-US" altLang="zh-CN" b="1" dirty="0" smtClean="0">
                <a:solidFill>
                  <a:srgbClr val="FF0000"/>
                </a:solid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展开叙述，故</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Story of a Wallet”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是本文的最佳标题。故选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2816</Words>
  <Application>WPS 演示</Application>
  <PresentationFormat>自定义</PresentationFormat>
  <Paragraphs>56</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455</cp:revision>
  <dcterms:created xsi:type="dcterms:W3CDTF">2020-11-06T05:24:00Z</dcterms:created>
  <dcterms:modified xsi:type="dcterms:W3CDTF">2025-09-17T01:47:20Z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